
<file path=[Content_Types].xml><?xml version="1.0" encoding="utf-8"?>
<Types xmlns="http://schemas.openxmlformats.org/package/2006/content-types">
  <Default Extension="fntdata" ContentType="application/x-fontdata"/>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16"/>
  </p:notesMasterIdLst>
  <p:sldIdLst>
    <p:sldId id="256" r:id="rId2"/>
    <p:sldId id="257" r:id="rId3"/>
    <p:sldId id="258" r:id="rId4"/>
    <p:sldId id="259" r:id="rId5"/>
    <p:sldId id="261" r:id="rId6"/>
    <p:sldId id="260" r:id="rId7"/>
    <p:sldId id="266" r:id="rId8"/>
    <p:sldId id="262" r:id="rId9"/>
    <p:sldId id="263" r:id="rId10"/>
    <p:sldId id="264" r:id="rId11"/>
    <p:sldId id="269" r:id="rId12"/>
    <p:sldId id="268" r:id="rId13"/>
    <p:sldId id="265" r:id="rId14"/>
    <p:sldId id="267"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Helvetica Neue Light" panose="02000403000000020004" pitchFamily="2" charset="0"/>
      <p:regular r:id="rId21"/>
      <p:bold r:id="rId21"/>
      <p:italic r:id="rId21"/>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2585"/>
  </p:normalViewPr>
  <p:slideViewPr>
    <p:cSldViewPr snapToGrid="0">
      <p:cViewPr varScale="1">
        <p:scale>
          <a:sx n="105" d="100"/>
          <a:sy n="105" d="100"/>
        </p:scale>
        <p:origin x="1384"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NUL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defRPr sz="1400"/>
            </a:pPr>
            <a:r>
              <a:rPr lang="en-US" dirty="0"/>
              <a:t>Share a bit about DevelopIntelligence</a:t>
            </a:r>
          </a:p>
          <a:p>
            <a:pPr>
              <a:defRPr sz="1400"/>
            </a:pPr>
            <a:r>
              <a:rPr lang="en-US" dirty="0"/>
              <a:t>- As developers you want to learn!</a:t>
            </a:r>
          </a:p>
          <a:p>
            <a:pPr>
              <a:defRPr sz="1400"/>
            </a:pPr>
            <a:r>
              <a:rPr lang="en-US" dirty="0"/>
              <a:t>- As a corporation you want your developers to align their learning with your business goals.</a:t>
            </a:r>
          </a:p>
          <a:p>
            <a:pPr>
              <a:defRPr sz="1400"/>
            </a:pPr>
            <a:r>
              <a:rPr lang="en-US" dirty="0"/>
              <a:t>- That’s where we come in… Keeping developers current, bringing others up-to-speed … all aimed at moving your business forward!</a:t>
            </a:r>
          </a:p>
          <a:p>
            <a:pPr>
              <a:defRPr sz="1400"/>
            </a:pPr>
            <a:r>
              <a:rPr lang="en-US" dirty="0"/>
              <a:t>- We started in 2003 by a Sun Microsystems developer that wanted to help developers level-up and see business better leverage IT</a:t>
            </a:r>
          </a:p>
          <a:p>
            <a:pPr marL="0" lvl="0" indent="0" algn="l" rtl="0">
              <a:spcBef>
                <a:spcPts val="0"/>
              </a:spcBef>
              <a:spcAft>
                <a:spcPts val="0"/>
              </a:spcAft>
              <a:buNone/>
            </a:pPr>
            <a:endParaRPr dirty="0"/>
          </a:p>
        </p:txBody>
      </p:sp>
      <p:sp>
        <p:nvSpPr>
          <p:cNvPr id="73" name="Google Shape;7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defRPr sz="1400"/>
            </a:pPr>
            <a:r>
              <a:rPr lang="en-US" dirty="0"/>
              <a:t>Areas of DevelopIntelligence expertise</a:t>
            </a:r>
          </a:p>
          <a:p>
            <a:pPr marL="231082" indent="-231082">
              <a:buSzPct val="100000"/>
              <a:buChar char="-"/>
              <a:defRPr sz="1400"/>
            </a:pPr>
            <a:r>
              <a:rPr lang="en-US" dirty="0"/>
              <a:t>DevOps: Ansible / Jenkins</a:t>
            </a:r>
          </a:p>
          <a:p>
            <a:pPr marL="231082" indent="-231082">
              <a:buSzPct val="100000"/>
              <a:buChar char="-"/>
              <a:defRPr sz="1400"/>
            </a:pPr>
            <a:r>
              <a:rPr lang="en-US" dirty="0" err="1"/>
              <a:t>BigData</a:t>
            </a:r>
            <a:r>
              <a:rPr lang="en-US" dirty="0"/>
              <a:t>: Hadoop / Cassandra / Spark</a:t>
            </a:r>
          </a:p>
          <a:p>
            <a:pPr marL="231082" indent="-231082">
              <a:buSzPct val="100000"/>
              <a:buChar char="-"/>
              <a:defRPr sz="1400"/>
            </a:pPr>
            <a:r>
              <a:rPr lang="en-US" dirty="0"/>
              <a:t>Machine Learning</a:t>
            </a:r>
          </a:p>
          <a:p>
            <a:pPr marL="231082" indent="-231082">
              <a:buSzPct val="100000"/>
              <a:buChar char="-"/>
              <a:defRPr sz="1400"/>
            </a:pPr>
            <a:r>
              <a:rPr lang="en-US" dirty="0"/>
              <a:t>Front-end: React / Angular</a:t>
            </a:r>
          </a:p>
          <a:p>
            <a:pPr marL="231082" indent="-231082">
              <a:buSzPct val="100000"/>
              <a:buChar char="-"/>
              <a:defRPr sz="1400"/>
            </a:pPr>
            <a:r>
              <a:rPr lang="en-US" dirty="0"/>
              <a:t>Cloud: AWS / Azure / Google Cloud</a:t>
            </a:r>
          </a:p>
          <a:p>
            <a:pPr>
              <a:defRPr sz="1400"/>
            </a:pPr>
            <a:r>
              <a:rPr lang="en-US" dirty="0"/>
              <a:t>- Started as a Java shop -&gt; keep growing -&gt; haven’t looked back</a:t>
            </a:r>
          </a:p>
          <a:p>
            <a:pPr>
              <a:defRPr sz="1400"/>
            </a:pPr>
            <a:r>
              <a:rPr lang="en-US" dirty="0"/>
              <a:t>- Our specialty is hiring expert practitioners that can come alongside teams and teach them how to move forward</a:t>
            </a:r>
          </a:p>
          <a:p>
            <a:pPr marL="0" lvl="0" indent="0" algn="l" rtl="0">
              <a:spcBef>
                <a:spcPts val="0"/>
              </a:spcBef>
              <a:spcAft>
                <a:spcPts val="0"/>
              </a:spcAft>
              <a:buNone/>
            </a:pPr>
            <a:endParaRPr dirty="0"/>
          </a:p>
        </p:txBody>
      </p:sp>
      <p:sp>
        <p:nvSpPr>
          <p:cNvPr id="87" name="Google Shape;8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5664aa0a29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g5664aa0a29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4886326" y="4135428"/>
            <a:ext cx="7305674" cy="952505"/>
          </a:xfrm>
          <a:prstGeom prst="rect">
            <a:avLst/>
          </a:prstGeom>
          <a:noFill/>
          <a:ln>
            <a:noFill/>
          </a:ln>
        </p:spPr>
        <p:txBody>
          <a:bodyPr spcFirstLastPara="1" wrap="square" lIns="0" tIns="0" rIns="91425" bIns="36000" anchor="ctr" anchorCtr="0"/>
          <a:lstStyle>
            <a:lvl1pPr lvl="0" algn="ctr">
              <a:lnSpc>
                <a:spcPct val="100000"/>
              </a:lnSpc>
              <a:spcBef>
                <a:spcPts val="0"/>
              </a:spcBef>
              <a:spcAft>
                <a:spcPts val="0"/>
              </a:spcAft>
              <a:buClr>
                <a:srgbClr val="233445"/>
              </a:buClr>
              <a:buSzPts val="3600"/>
              <a:buFont typeface="Helvetica Neue Light"/>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5172074" y="5237160"/>
            <a:ext cx="7019925" cy="763590"/>
          </a:xfrm>
          <a:prstGeom prst="rect">
            <a:avLst/>
          </a:prstGeom>
          <a:noFill/>
          <a:ln>
            <a:noFill/>
          </a:ln>
        </p:spPr>
        <p:txBody>
          <a:bodyPr spcFirstLastPara="1" wrap="square" lIns="90000" tIns="46800" rIns="91425" bIns="45700" anchor="t" anchorCtr="0"/>
          <a:lstStyle>
            <a:lvl1pPr lvl="0" algn="ctr">
              <a:lnSpc>
                <a:spcPct val="90000"/>
              </a:lnSpc>
              <a:spcBef>
                <a:spcPts val="1000"/>
              </a:spcBef>
              <a:spcAft>
                <a:spcPts val="0"/>
              </a:spcAft>
              <a:buClr>
                <a:srgbClr val="F17F3A"/>
              </a:buClr>
              <a:buSzPts val="2800"/>
              <a:buFont typeface="Helvetica Neue Light"/>
              <a:buNone/>
              <a:defRPr sz="2800">
                <a:solidFill>
                  <a:srgbClr val="F17F3A"/>
                </a:solidFill>
              </a:defRPr>
            </a:lvl1pPr>
            <a:lvl2pPr lvl="1" algn="ctr">
              <a:lnSpc>
                <a:spcPct val="90000"/>
              </a:lnSpc>
              <a:spcBef>
                <a:spcPts val="500"/>
              </a:spcBef>
              <a:spcAft>
                <a:spcPts val="0"/>
              </a:spcAft>
              <a:buClr>
                <a:srgbClr val="3F3F3F"/>
              </a:buClr>
              <a:buSzPts val="2000"/>
              <a:buFont typeface="Helvetica Neue Light"/>
              <a:buNone/>
              <a:defRPr sz="2000"/>
            </a:lvl2pPr>
            <a:lvl3pPr lvl="2" algn="ctr">
              <a:lnSpc>
                <a:spcPct val="90000"/>
              </a:lnSpc>
              <a:spcBef>
                <a:spcPts val="500"/>
              </a:spcBef>
              <a:spcAft>
                <a:spcPts val="0"/>
              </a:spcAft>
              <a:buClr>
                <a:srgbClr val="3F3F3F"/>
              </a:buClr>
              <a:buSzPts val="1800"/>
              <a:buFont typeface="Helvetica Neue Light"/>
              <a:buNone/>
              <a:defRPr sz="1800"/>
            </a:lvl3pPr>
            <a:lvl4pPr lvl="3" algn="ctr">
              <a:lnSpc>
                <a:spcPct val="90000"/>
              </a:lnSpc>
              <a:spcBef>
                <a:spcPts val="500"/>
              </a:spcBef>
              <a:spcAft>
                <a:spcPts val="0"/>
              </a:spcAft>
              <a:buClr>
                <a:srgbClr val="3F3F3F"/>
              </a:buClr>
              <a:buSzPts val="1600"/>
              <a:buFont typeface="Helvetica Neue Light"/>
              <a:buNone/>
              <a:defRPr sz="1600"/>
            </a:lvl4pPr>
            <a:lvl5pPr lvl="4" algn="ctr">
              <a:lnSpc>
                <a:spcPct val="90000"/>
              </a:lnSpc>
              <a:spcBef>
                <a:spcPts val="500"/>
              </a:spcBef>
              <a:spcAft>
                <a:spcPts val="0"/>
              </a:spcAft>
              <a:buClr>
                <a:srgbClr val="3F3F3F"/>
              </a:buClr>
              <a:buSzPts val="1600"/>
              <a:buFont typeface="Helvetica Neue Light"/>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6" name="Google Shape;16;p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954000"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1"/>
          <p:cNvSpPr>
            <a:spLocks noGrp="1"/>
          </p:cNvSpPr>
          <p:nvPr>
            <p:ph type="pic" idx="2"/>
          </p:nvPr>
        </p:nvSpPr>
        <p:spPr>
          <a:xfrm>
            <a:off x="5083172" y="1465729"/>
            <a:ext cx="6172200" cy="4777441"/>
          </a:xfrm>
          <a:prstGeom prst="rect">
            <a:avLst/>
          </a:prstGeom>
          <a:noFill/>
          <a:ln>
            <a:noFill/>
          </a:ln>
        </p:spPr>
        <p:txBody>
          <a:bodyPr spcFirstLastPara="1" wrap="square" lIns="90000" tIns="46800" rIns="91425" bIns="45700" anchor="t" anchorCtr="0"/>
          <a:lstStyle>
            <a:lvl1pPr marR="0" lvl="0" algn="l" rtl="0">
              <a:lnSpc>
                <a:spcPct val="90000"/>
              </a:lnSpc>
              <a:spcBef>
                <a:spcPts val="1000"/>
              </a:spcBef>
              <a:spcAft>
                <a:spcPts val="0"/>
              </a:spcAft>
              <a:buClr>
                <a:srgbClr val="3F3F3F"/>
              </a:buClr>
              <a:buSzPts val="3200"/>
              <a:buFont typeface="Helvetica Neue Light"/>
              <a:buNone/>
              <a:defRPr sz="3200" b="0" i="0" u="none" strike="noStrike" cap="none">
                <a:solidFill>
                  <a:srgbClr val="3F3F3F"/>
                </a:solidFill>
                <a:latin typeface="Helvetica Neue Light"/>
                <a:ea typeface="Helvetica Neue Light"/>
                <a:cs typeface="Helvetica Neue Light"/>
                <a:sym typeface="Helvetica Neue Light"/>
              </a:defRPr>
            </a:lvl1pPr>
            <a:lvl2pPr marR="0" lvl="1" algn="l" rtl="0">
              <a:lnSpc>
                <a:spcPct val="90000"/>
              </a:lnSpc>
              <a:spcBef>
                <a:spcPts val="500"/>
              </a:spcBef>
              <a:spcAft>
                <a:spcPts val="0"/>
              </a:spcAft>
              <a:buClr>
                <a:srgbClr val="3F3F3F"/>
              </a:buClr>
              <a:buSzPts val="2800"/>
              <a:buFont typeface="Helvetica Neue Light"/>
              <a:buNone/>
              <a:defRPr sz="2800" b="0" i="0" u="none" strike="noStrike" cap="none">
                <a:solidFill>
                  <a:srgbClr val="3F3F3F"/>
                </a:solidFill>
                <a:latin typeface="Helvetica Neue Light"/>
                <a:ea typeface="Helvetica Neue Light"/>
                <a:cs typeface="Helvetica Neue Light"/>
                <a:sym typeface="Helvetica Neue Light"/>
              </a:defRPr>
            </a:lvl2pPr>
            <a:lvl3pPr marR="0" lvl="2" algn="l" rtl="0">
              <a:lnSpc>
                <a:spcPct val="90000"/>
              </a:lnSpc>
              <a:spcBef>
                <a:spcPts val="500"/>
              </a:spcBef>
              <a:spcAft>
                <a:spcPts val="0"/>
              </a:spcAft>
              <a:buClr>
                <a:srgbClr val="3F3F3F"/>
              </a:buClr>
              <a:buSzPts val="2400"/>
              <a:buFont typeface="Helvetica Neue Light"/>
              <a:buNone/>
              <a:defRPr sz="2400" b="0" i="0" u="none" strike="noStrike" cap="none">
                <a:solidFill>
                  <a:srgbClr val="3F3F3F"/>
                </a:solidFill>
                <a:latin typeface="Helvetica Neue Light"/>
                <a:ea typeface="Helvetica Neue Light"/>
                <a:cs typeface="Helvetica Neue Light"/>
                <a:sym typeface="Helvetica Neue Light"/>
              </a:defRPr>
            </a:lvl3pPr>
            <a:lvl4pPr marR="0" lvl="3"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4pPr>
            <a:lvl5pPr marR="0" lvl="4"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3" name="Google Shape;53;p11"/>
          <p:cNvSpPr txBox="1">
            <a:spLocks noGrp="1"/>
          </p:cNvSpPr>
          <p:nvPr>
            <p:ph type="body" idx="1"/>
          </p:nvPr>
        </p:nvSpPr>
        <p:spPr>
          <a:xfrm>
            <a:off x="973929" y="1465729"/>
            <a:ext cx="3898109" cy="4777441"/>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4" name="Google Shape;54;p1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2"/>
          <p:cNvSpPr txBox="1">
            <a:spLocks noGrp="1"/>
          </p:cNvSpPr>
          <p:nvPr>
            <p:ph type="body" idx="1"/>
          </p:nvPr>
        </p:nvSpPr>
        <p:spPr>
          <a:xfrm rot="5400000">
            <a:off x="3744000" y="-1404000"/>
            <a:ext cx="4680000" cy="10512000"/>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rot="5400000">
            <a:off x="7516957" y="2571338"/>
            <a:ext cx="4787601" cy="26289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3"/>
          <p:cNvSpPr txBox="1">
            <a:spLocks noGrp="1"/>
          </p:cNvSpPr>
          <p:nvPr>
            <p:ph type="body" idx="1"/>
          </p:nvPr>
        </p:nvSpPr>
        <p:spPr>
          <a:xfrm rot="5400000">
            <a:off x="2307432" y="128167"/>
            <a:ext cx="4800600" cy="752951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Content with Caption">
  <p:cSld name="1_Content with Caption">
    <p:bg>
      <p:bgPr>
        <a:solidFill>
          <a:schemeClr val="lt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Blank">
  <p:cSld name="1_Blank">
    <p:bg>
      <p:bgPr>
        <a:blipFill>
          <a:blip r:embed="rId2">
            <a:alphaModFix/>
          </a:blip>
          <a:stretch>
            <a:fillRect/>
          </a:stretch>
        </a:blipFill>
        <a:effectLst/>
      </p:bgPr>
    </p:bg>
    <p:spTree>
      <p:nvGrpSpPr>
        <p:cNvPr id="1" name="Shape 6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 name="Google Shape;23;p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new section">
  <p:cSld name="new section">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29208" y="385645"/>
            <a:ext cx="8797678"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5"/>
          <p:cNvSpPr txBox="1">
            <a:spLocks noGrp="1"/>
          </p:cNvSpPr>
          <p:nvPr>
            <p:ph type="body" idx="1"/>
          </p:nvPr>
        </p:nvSpPr>
        <p:spPr>
          <a:xfrm>
            <a:off x="1973263" y="4756150"/>
            <a:ext cx="4122737" cy="1336675"/>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2400"/>
              <a:buFont typeface="Helvetica Neue Light"/>
              <a:buNone/>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952871"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
          <p:cNvSpPr txBox="1">
            <a:spLocks noGrp="1"/>
          </p:cNvSpPr>
          <p:nvPr>
            <p:ph type="body" idx="1"/>
          </p:nvPr>
        </p:nvSpPr>
        <p:spPr>
          <a:xfrm>
            <a:off x="828000" y="1528306"/>
            <a:ext cx="10512000" cy="4680000"/>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888888"/>
              </a:buClr>
              <a:buSzPts val="1800"/>
              <a:buFont typeface="Helvetica Neue Light"/>
              <a:buNone/>
              <a:defRPr sz="1800">
                <a:solidFill>
                  <a:srgbClr val="888888"/>
                </a:solidFill>
              </a:defRPr>
            </a:lvl1pPr>
            <a:lvl2pPr marL="914400" lvl="1" indent="-228600" algn="l">
              <a:lnSpc>
                <a:spcPct val="90000"/>
              </a:lnSpc>
              <a:spcBef>
                <a:spcPts val="500"/>
              </a:spcBef>
              <a:spcAft>
                <a:spcPts val="0"/>
              </a:spcAft>
              <a:buClr>
                <a:srgbClr val="888888"/>
              </a:buClr>
              <a:buSzPts val="2000"/>
              <a:buFont typeface="Helvetica Neue Light"/>
              <a:buNone/>
              <a:defRPr sz="2000">
                <a:solidFill>
                  <a:srgbClr val="888888"/>
                </a:solidFill>
              </a:defRPr>
            </a:lvl2pPr>
            <a:lvl3pPr marL="1371600" lvl="2" indent="-228600" algn="l">
              <a:lnSpc>
                <a:spcPct val="90000"/>
              </a:lnSpc>
              <a:spcBef>
                <a:spcPts val="500"/>
              </a:spcBef>
              <a:spcAft>
                <a:spcPts val="0"/>
              </a:spcAft>
              <a:buClr>
                <a:srgbClr val="888888"/>
              </a:buClr>
              <a:buSzPts val="1800"/>
              <a:buFont typeface="Helvetica Neue Light"/>
              <a:buNone/>
              <a:defRPr sz="1800">
                <a:solidFill>
                  <a:srgbClr val="888888"/>
                </a:solidFill>
              </a:defRPr>
            </a:lvl3pPr>
            <a:lvl4pPr marL="1828800" lvl="3" indent="-228600" algn="l">
              <a:lnSpc>
                <a:spcPct val="90000"/>
              </a:lnSpc>
              <a:spcBef>
                <a:spcPts val="500"/>
              </a:spcBef>
              <a:spcAft>
                <a:spcPts val="0"/>
              </a:spcAft>
              <a:buClr>
                <a:srgbClr val="888888"/>
              </a:buClr>
              <a:buSzPts val="1600"/>
              <a:buFont typeface="Helvetica Neue Light"/>
              <a:buNone/>
              <a:defRPr sz="1600">
                <a:solidFill>
                  <a:srgbClr val="888888"/>
                </a:solidFill>
              </a:defRPr>
            </a:lvl4pPr>
            <a:lvl5pPr marL="2286000" lvl="4" indent="-228600" algn="l">
              <a:lnSpc>
                <a:spcPct val="90000"/>
              </a:lnSpc>
              <a:spcBef>
                <a:spcPts val="500"/>
              </a:spcBef>
              <a:spcAft>
                <a:spcPts val="0"/>
              </a:spcAft>
              <a:buClr>
                <a:srgbClr val="888888"/>
              </a:buClr>
              <a:buSzPts val="1600"/>
              <a:buFont typeface="Helvetica Neue Light"/>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1"/>
        <p:cNvGrpSpPr/>
        <p:nvPr/>
      </p:nvGrpSpPr>
      <p:grpSpPr>
        <a:xfrm>
          <a:off x="0" y="0"/>
          <a:ext cx="0" cy="0"/>
          <a:chOff x="0" y="0"/>
          <a:chExt cx="0" cy="0"/>
        </a:xfrm>
      </p:grpSpPr>
      <p:sp>
        <p:nvSpPr>
          <p:cNvPr id="32" name="Google Shape;32;p7"/>
          <p:cNvSpPr txBox="1">
            <a:spLocks noGrp="1"/>
          </p:cNvSpPr>
          <p:nvPr>
            <p:ph type="body" idx="1"/>
          </p:nvPr>
        </p:nvSpPr>
        <p:spPr>
          <a:xfrm>
            <a:off x="838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7"/>
          <p:cNvSpPr txBox="1">
            <a:spLocks noGrp="1"/>
          </p:cNvSpPr>
          <p:nvPr>
            <p:ph type="body" idx="2"/>
          </p:nvPr>
        </p:nvSpPr>
        <p:spPr>
          <a:xfrm>
            <a:off x="6172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7"/>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8"/>
          <p:cNvSpPr txBox="1">
            <a:spLocks noGrp="1"/>
          </p:cNvSpPr>
          <p:nvPr>
            <p:ph type="body" idx="1"/>
          </p:nvPr>
        </p:nvSpPr>
        <p:spPr>
          <a:xfrm>
            <a:off x="839788" y="1512000"/>
            <a:ext cx="5157787"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8"/>
          <p:cNvSpPr txBox="1">
            <a:spLocks noGrp="1"/>
          </p:cNvSpPr>
          <p:nvPr>
            <p:ph type="body" idx="2"/>
          </p:nvPr>
        </p:nvSpPr>
        <p:spPr>
          <a:xfrm>
            <a:off x="839788" y="2523567"/>
            <a:ext cx="5157787"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body" idx="3"/>
          </p:nvPr>
        </p:nvSpPr>
        <p:spPr>
          <a:xfrm>
            <a:off x="6172200" y="1512000"/>
            <a:ext cx="5183188"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8"/>
          <p:cNvSpPr txBox="1">
            <a:spLocks noGrp="1"/>
          </p:cNvSpPr>
          <p:nvPr>
            <p:ph type="body" idx="4"/>
          </p:nvPr>
        </p:nvSpPr>
        <p:spPr>
          <a:xfrm>
            <a:off x="6172200" y="2523565"/>
            <a:ext cx="5183188"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954000" y="324000"/>
            <a:ext cx="11232000" cy="907200"/>
          </a:xfrm>
          <a:prstGeom prst="rect">
            <a:avLst/>
          </a:prstGeom>
          <a:noFill/>
          <a:ln>
            <a:noFill/>
          </a:ln>
        </p:spPr>
        <p:txBody>
          <a:bodyPr spcFirstLastPara="1" wrap="square" lIns="91425" tIns="46800" rIns="91425" bIns="468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body" idx="1"/>
          </p:nvPr>
        </p:nvSpPr>
        <p:spPr>
          <a:xfrm>
            <a:off x="5180012" y="1512000"/>
            <a:ext cx="6172200" cy="4814047"/>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55600" algn="l">
              <a:lnSpc>
                <a:spcPct val="90000"/>
              </a:lnSpc>
              <a:spcBef>
                <a:spcPts val="500"/>
              </a:spcBef>
              <a:spcAft>
                <a:spcPts val="0"/>
              </a:spcAft>
              <a:buClr>
                <a:srgbClr val="3F3F3F"/>
              </a:buClr>
              <a:buSzPts val="2000"/>
              <a:buFont typeface="Helvetica Neue Light"/>
              <a:buChar char="•"/>
              <a:defRPr sz="2000"/>
            </a:lvl3pPr>
            <a:lvl4pPr marL="1828800" lvl="3" indent="-342900" algn="l">
              <a:lnSpc>
                <a:spcPct val="90000"/>
              </a:lnSpc>
              <a:spcBef>
                <a:spcPts val="500"/>
              </a:spcBef>
              <a:spcAft>
                <a:spcPts val="0"/>
              </a:spcAft>
              <a:buClr>
                <a:srgbClr val="3F3F3F"/>
              </a:buClr>
              <a:buSzPts val="1800"/>
              <a:buFont typeface="Helvetica Neue Light"/>
              <a:buChar char="•"/>
              <a:defRPr sz="1800"/>
            </a:lvl4pPr>
            <a:lvl5pPr marL="2286000" lvl="4" indent="-330200" algn="l">
              <a:lnSpc>
                <a:spcPct val="90000"/>
              </a:lnSpc>
              <a:spcBef>
                <a:spcPts val="500"/>
              </a:spcBef>
              <a:spcAft>
                <a:spcPts val="0"/>
              </a:spcAft>
              <a:buClr>
                <a:srgbClr val="3F3F3F"/>
              </a:buClr>
              <a:buSzPts val="1600"/>
              <a:buFont typeface="Helvetica Neue Light"/>
              <a:buChar char="•"/>
              <a:defRPr sz="16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8" name="Google Shape;48;p10"/>
          <p:cNvSpPr txBox="1">
            <a:spLocks noGrp="1"/>
          </p:cNvSpPr>
          <p:nvPr>
            <p:ph type="body" idx="2"/>
          </p:nvPr>
        </p:nvSpPr>
        <p:spPr>
          <a:xfrm>
            <a:off x="958053" y="1512000"/>
            <a:ext cx="3932237" cy="4814047"/>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9" name="Google Shape;49;p10"/>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NUL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6">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33445"/>
              </a:buClr>
              <a:buSzPts val="3200"/>
              <a:buFont typeface="Helvetica Neue Light"/>
              <a:buNone/>
              <a:defRPr sz="3200" b="0" i="0" u="none" strike="noStrike" cap="none">
                <a:solidFill>
                  <a:srgbClr val="233445"/>
                </a:solidFill>
                <a:latin typeface="Helvetica Neue Light"/>
                <a:ea typeface="Helvetica Neue Light"/>
                <a:cs typeface="Helvetica Neue Light"/>
                <a:sym typeface="Helvetica Neue Ligh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55600" algn="l" rtl="0">
              <a:lnSpc>
                <a:spcPct val="90000"/>
              </a:lnSpc>
              <a:spcBef>
                <a:spcPts val="500"/>
              </a:spcBef>
              <a:spcAft>
                <a:spcPts val="0"/>
              </a:spcAft>
              <a:buClr>
                <a:srgbClr val="3F3F3F"/>
              </a:buClr>
              <a:buSzPts val="20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30200" algn="l" rtl="0">
              <a:lnSpc>
                <a:spcPct val="90000"/>
              </a:lnSpc>
              <a:spcBef>
                <a:spcPts val="500"/>
              </a:spcBef>
              <a:spcAft>
                <a:spcPts val="0"/>
              </a:spcAft>
              <a:buClr>
                <a:srgbClr val="3F3F3F"/>
              </a:buClr>
              <a:buSzPts val="16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1pPr>
            <a:lvl2pPr marL="0" marR="0" lvl="1"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2pPr>
            <a:lvl3pPr marL="0" marR="0" lvl="2"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3pPr>
            <a:lvl4pPr marL="0" marR="0" lvl="3"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4pPr>
            <a:lvl5pPr marL="0" marR="0" lvl="4"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5pPr>
            <a:lvl6pPr marL="0" marR="0" lvl="5"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6pPr>
            <a:lvl7pPr marL="0" marR="0" lvl="6"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7pPr>
            <a:lvl8pPr marL="0" marR="0" lvl="7"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8pPr>
            <a:lvl9pPr marL="0" marR="0" lvl="8"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hyperlink" Target="http://www.stitchdata.com/resources/data-warehouse/"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4827990" y="1055915"/>
            <a:ext cx="7305600" cy="952500"/>
          </a:xfrm>
          <a:prstGeom prst="rect">
            <a:avLst/>
          </a:prstGeom>
          <a:noFill/>
          <a:ln>
            <a:noFill/>
          </a:ln>
        </p:spPr>
        <p:txBody>
          <a:bodyPr spcFirstLastPara="1" wrap="square" lIns="0" tIns="0" rIns="91425" bIns="36000" anchor="ctr" anchorCtr="0">
            <a:noAutofit/>
          </a:bodyPr>
          <a:lstStyle/>
          <a:p>
            <a:pPr marL="72000" lvl="0" indent="0" algn="ctr" rtl="0">
              <a:lnSpc>
                <a:spcPct val="100000"/>
              </a:lnSpc>
              <a:spcBef>
                <a:spcPts val="0"/>
              </a:spcBef>
              <a:spcAft>
                <a:spcPts val="0"/>
              </a:spcAft>
              <a:buClr>
                <a:srgbClr val="233445"/>
              </a:buClr>
              <a:buSzPts val="3200"/>
              <a:buFont typeface="Helvetica Neue Light"/>
              <a:buNone/>
            </a:pPr>
            <a:r>
              <a:rPr lang="en-US" sz="3200" i="1"/>
              <a:t>WELCOME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53357-3C5E-6540-AE68-14A193620389}"/>
              </a:ext>
            </a:extLst>
          </p:cNvPr>
          <p:cNvSpPr>
            <a:spLocks noGrp="1"/>
          </p:cNvSpPr>
          <p:nvPr>
            <p:ph type="title"/>
          </p:nvPr>
        </p:nvSpPr>
        <p:spPr/>
        <p:txBody>
          <a:bodyPr/>
          <a:lstStyle/>
          <a:p>
            <a:r>
              <a:rPr lang="en-US" dirty="0"/>
              <a:t>Snowflake Intro</a:t>
            </a:r>
          </a:p>
        </p:txBody>
      </p:sp>
      <p:sp>
        <p:nvSpPr>
          <p:cNvPr id="3" name="Text Placeholder 2">
            <a:extLst>
              <a:ext uri="{FF2B5EF4-FFF2-40B4-BE49-F238E27FC236}">
                <a16:creationId xmlns:a16="http://schemas.microsoft.com/office/drawing/2014/main" id="{137C46BE-A189-DB4D-B641-422E68F0F02C}"/>
              </a:ext>
            </a:extLst>
          </p:cNvPr>
          <p:cNvSpPr>
            <a:spLocks noGrp="1"/>
          </p:cNvSpPr>
          <p:nvPr>
            <p:ph type="body" idx="1"/>
          </p:nvPr>
        </p:nvSpPr>
        <p:spPr/>
        <p:txBody>
          <a:bodyPr/>
          <a:lstStyle/>
          <a:p>
            <a:pPr marL="76200" indent="0">
              <a:buNone/>
            </a:pPr>
            <a:endParaRPr lang="en-US" dirty="0"/>
          </a:p>
          <a:p>
            <a:pPr marL="76200" indent="0">
              <a:buNone/>
            </a:pPr>
            <a:r>
              <a:rPr lang="en-US" b="1" i="1" dirty="0"/>
              <a:t>“Snowflake is a single integrated solution with completely independent scaling for compute, storage and services. Unlike shared-storage architectures that bundle storage and compute together, Snowflake enables instant, automatic scaling of storage, analytics, or workgroup resources for any job at any time.”</a:t>
            </a:r>
          </a:p>
          <a:p>
            <a:pPr marL="76200" indent="0">
              <a:buNone/>
            </a:pPr>
            <a:r>
              <a:rPr lang="en-US" b="1" i="1" dirty="0"/>
              <a:t>							-- Snowflake handbook</a:t>
            </a:r>
          </a:p>
        </p:txBody>
      </p:sp>
      <p:sp>
        <p:nvSpPr>
          <p:cNvPr id="4" name="Slide Number Placeholder 3">
            <a:extLst>
              <a:ext uri="{FF2B5EF4-FFF2-40B4-BE49-F238E27FC236}">
                <a16:creationId xmlns:a16="http://schemas.microsoft.com/office/drawing/2014/main" id="{C7D2842A-0310-5A44-B2E2-A31125EA178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10</a:t>
            </a:fld>
            <a:endParaRPr lang="en-US"/>
          </a:p>
        </p:txBody>
      </p:sp>
      <p:pic>
        <p:nvPicPr>
          <p:cNvPr id="5" name="Picture 4">
            <a:extLst>
              <a:ext uri="{FF2B5EF4-FFF2-40B4-BE49-F238E27FC236}">
                <a16:creationId xmlns:a16="http://schemas.microsoft.com/office/drawing/2014/main" id="{6206CD72-9592-2B4F-A5E7-BBEB29ACF0C8}"/>
              </a:ext>
            </a:extLst>
          </p:cNvPr>
          <p:cNvPicPr>
            <a:picLocks noChangeAspect="1"/>
          </p:cNvPicPr>
          <p:nvPr/>
        </p:nvPicPr>
        <p:blipFill>
          <a:blip r:embed="rId2"/>
          <a:stretch>
            <a:fillRect/>
          </a:stretch>
        </p:blipFill>
        <p:spPr>
          <a:xfrm>
            <a:off x="2204466" y="3676500"/>
            <a:ext cx="2651148" cy="2651148"/>
          </a:xfrm>
          <a:prstGeom prst="rect">
            <a:avLst/>
          </a:prstGeom>
        </p:spPr>
      </p:pic>
    </p:spTree>
    <p:extLst>
      <p:ext uri="{BB962C8B-B14F-4D97-AF65-F5344CB8AC3E}">
        <p14:creationId xmlns:p14="http://schemas.microsoft.com/office/powerpoint/2010/main" val="3770555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8EA64-8456-8442-B1CA-6C9398A80418}"/>
              </a:ext>
            </a:extLst>
          </p:cNvPr>
          <p:cNvSpPr>
            <a:spLocks noGrp="1"/>
          </p:cNvSpPr>
          <p:nvPr>
            <p:ph type="title"/>
          </p:nvPr>
        </p:nvSpPr>
        <p:spPr/>
        <p:txBody>
          <a:bodyPr/>
          <a:lstStyle/>
          <a:p>
            <a:r>
              <a:rPr lang="en-US" dirty="0"/>
              <a:t>Snowflake Architecture</a:t>
            </a:r>
          </a:p>
        </p:txBody>
      </p:sp>
      <p:sp>
        <p:nvSpPr>
          <p:cNvPr id="3" name="Text Placeholder 2">
            <a:extLst>
              <a:ext uri="{FF2B5EF4-FFF2-40B4-BE49-F238E27FC236}">
                <a16:creationId xmlns:a16="http://schemas.microsoft.com/office/drawing/2014/main" id="{CF5F21D1-750C-6446-9A55-C745DBB0F50A}"/>
              </a:ext>
            </a:extLst>
          </p:cNvPr>
          <p:cNvSpPr>
            <a:spLocks noGrp="1"/>
          </p:cNvSpPr>
          <p:nvPr>
            <p:ph type="body" idx="1"/>
          </p:nvPr>
        </p:nvSpPr>
        <p:spPr/>
        <p:txBody>
          <a:bodyPr/>
          <a:lstStyle/>
          <a:p>
            <a:r>
              <a:rPr lang="en-US" dirty="0"/>
              <a:t>Starting with our conception that there are </a:t>
            </a:r>
            <a:r>
              <a:rPr lang="en-US" b="1" dirty="0"/>
              <a:t>three layers</a:t>
            </a:r>
            <a:r>
              <a:rPr lang="en-US" dirty="0"/>
              <a:t> (storage, computing, services) to a data warehouse we would want to separate those out. </a:t>
            </a:r>
          </a:p>
          <a:p>
            <a:r>
              <a:rPr lang="en-US" dirty="0"/>
              <a:t>For </a:t>
            </a:r>
            <a:r>
              <a:rPr lang="en-US" b="1" dirty="0"/>
              <a:t>storage</a:t>
            </a:r>
            <a:r>
              <a:rPr lang="en-US" dirty="0"/>
              <a:t> let’s keep everything in file formats (AVRO, JSON, </a:t>
            </a:r>
            <a:r>
              <a:rPr lang="en-US" dirty="0" err="1"/>
              <a:t>etc</a:t>
            </a:r>
            <a:r>
              <a:rPr lang="en-US" dirty="0"/>
              <a:t>). </a:t>
            </a:r>
          </a:p>
          <a:p>
            <a:r>
              <a:rPr lang="en-US" dirty="0"/>
              <a:t>Think </a:t>
            </a:r>
            <a:r>
              <a:rPr lang="en-US" b="1" i="1" dirty="0"/>
              <a:t>data lake… </a:t>
            </a:r>
            <a:r>
              <a:rPr lang="en-US" dirty="0"/>
              <a:t>a large data repository accessible by multiple clusters.</a:t>
            </a:r>
          </a:p>
          <a:p>
            <a:r>
              <a:rPr lang="en-US" b="1" dirty="0"/>
              <a:t>NOW- </a:t>
            </a:r>
            <a:r>
              <a:rPr lang="en-US" dirty="0"/>
              <a:t>For the </a:t>
            </a:r>
            <a:r>
              <a:rPr lang="en-US" b="1" dirty="0"/>
              <a:t>computing</a:t>
            </a:r>
            <a:r>
              <a:rPr lang="en-US" dirty="0"/>
              <a:t> </a:t>
            </a:r>
            <a:r>
              <a:rPr lang="en-US" b="1" dirty="0"/>
              <a:t>layer</a:t>
            </a:r>
            <a:r>
              <a:rPr lang="en-US" dirty="0"/>
              <a:t> we would want </a:t>
            </a:r>
            <a:r>
              <a:rPr lang="en-US" b="1" dirty="0"/>
              <a:t>clusters</a:t>
            </a:r>
            <a:r>
              <a:rPr lang="en-US" dirty="0"/>
              <a:t> of computers set up to share resources for running computations on that storage.</a:t>
            </a:r>
          </a:p>
          <a:p>
            <a:r>
              <a:rPr lang="en-US" dirty="0"/>
              <a:t>Finally in the services layer we want access from our cloud service provider.</a:t>
            </a:r>
          </a:p>
        </p:txBody>
      </p:sp>
      <p:sp>
        <p:nvSpPr>
          <p:cNvPr id="4" name="Slide Number Placeholder 3">
            <a:extLst>
              <a:ext uri="{FF2B5EF4-FFF2-40B4-BE49-F238E27FC236}">
                <a16:creationId xmlns:a16="http://schemas.microsoft.com/office/drawing/2014/main" id="{089C8949-65A7-3A40-B27A-59307622D78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11</a:t>
            </a:fld>
            <a:endParaRPr lang="en-US"/>
          </a:p>
        </p:txBody>
      </p:sp>
      <p:pic>
        <p:nvPicPr>
          <p:cNvPr id="5" name="Picture 4">
            <a:extLst>
              <a:ext uri="{FF2B5EF4-FFF2-40B4-BE49-F238E27FC236}">
                <a16:creationId xmlns:a16="http://schemas.microsoft.com/office/drawing/2014/main" id="{F1D9E45B-76FC-184F-AB71-5B8B52597864}"/>
              </a:ext>
            </a:extLst>
          </p:cNvPr>
          <p:cNvPicPr>
            <a:picLocks noChangeAspect="1"/>
          </p:cNvPicPr>
          <p:nvPr/>
        </p:nvPicPr>
        <p:blipFill>
          <a:blip r:embed="rId2"/>
          <a:stretch>
            <a:fillRect/>
          </a:stretch>
        </p:blipFill>
        <p:spPr>
          <a:xfrm>
            <a:off x="5038737" y="4952392"/>
            <a:ext cx="1412270" cy="1412270"/>
          </a:xfrm>
          <a:prstGeom prst="rect">
            <a:avLst/>
          </a:prstGeom>
        </p:spPr>
      </p:pic>
    </p:spTree>
    <p:extLst>
      <p:ext uri="{BB962C8B-B14F-4D97-AF65-F5344CB8AC3E}">
        <p14:creationId xmlns:p14="http://schemas.microsoft.com/office/powerpoint/2010/main" val="1015586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2E9B7-4292-074F-A9F8-5100360AE854}"/>
              </a:ext>
            </a:extLst>
          </p:cNvPr>
          <p:cNvSpPr>
            <a:spLocks noGrp="1"/>
          </p:cNvSpPr>
          <p:nvPr>
            <p:ph type="title"/>
          </p:nvPr>
        </p:nvSpPr>
        <p:spPr/>
        <p:txBody>
          <a:bodyPr/>
          <a:lstStyle/>
          <a:p>
            <a:r>
              <a:rPr lang="en-US" dirty="0"/>
              <a:t>Snowflake architecture</a:t>
            </a:r>
          </a:p>
        </p:txBody>
      </p:sp>
      <p:pic>
        <p:nvPicPr>
          <p:cNvPr id="5" name="Picture 4">
            <a:extLst>
              <a:ext uri="{FF2B5EF4-FFF2-40B4-BE49-F238E27FC236}">
                <a16:creationId xmlns:a16="http://schemas.microsoft.com/office/drawing/2014/main" id="{3C1CB155-237B-2F4F-AF79-BFA51CFE2C83}"/>
              </a:ext>
            </a:extLst>
          </p:cNvPr>
          <p:cNvPicPr>
            <a:picLocks noChangeAspect="1"/>
          </p:cNvPicPr>
          <p:nvPr/>
        </p:nvPicPr>
        <p:blipFill>
          <a:blip r:embed="rId2"/>
          <a:stretch>
            <a:fillRect/>
          </a:stretch>
        </p:blipFill>
        <p:spPr>
          <a:xfrm>
            <a:off x="1481838" y="1232050"/>
            <a:ext cx="9228323" cy="5216476"/>
          </a:xfrm>
          <a:prstGeom prst="rect">
            <a:avLst/>
          </a:prstGeom>
        </p:spPr>
      </p:pic>
      <p:sp>
        <p:nvSpPr>
          <p:cNvPr id="4" name="Slide Number Placeholder 3">
            <a:extLst>
              <a:ext uri="{FF2B5EF4-FFF2-40B4-BE49-F238E27FC236}">
                <a16:creationId xmlns:a16="http://schemas.microsoft.com/office/drawing/2014/main" id="{22C85737-F75D-3C40-9DDC-C07DE2F37E2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12</a:t>
            </a:fld>
            <a:endParaRPr lang="en-US"/>
          </a:p>
        </p:txBody>
      </p:sp>
    </p:spTree>
    <p:extLst>
      <p:ext uri="{BB962C8B-B14F-4D97-AF65-F5344CB8AC3E}">
        <p14:creationId xmlns:p14="http://schemas.microsoft.com/office/powerpoint/2010/main" val="2910340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9E609-5A50-8248-81EF-A731EA338925}"/>
              </a:ext>
            </a:extLst>
          </p:cNvPr>
          <p:cNvSpPr>
            <a:spLocks noGrp="1"/>
          </p:cNvSpPr>
          <p:nvPr>
            <p:ph type="title"/>
          </p:nvPr>
        </p:nvSpPr>
        <p:spPr/>
        <p:txBody>
          <a:bodyPr/>
          <a:lstStyle/>
          <a:p>
            <a:r>
              <a:rPr lang="en-US" dirty="0"/>
              <a:t>Snowflake Intro: Storage</a:t>
            </a:r>
          </a:p>
        </p:txBody>
      </p:sp>
      <p:sp>
        <p:nvSpPr>
          <p:cNvPr id="3" name="Text Placeholder 2">
            <a:extLst>
              <a:ext uri="{FF2B5EF4-FFF2-40B4-BE49-F238E27FC236}">
                <a16:creationId xmlns:a16="http://schemas.microsoft.com/office/drawing/2014/main" id="{172F0F3C-D946-BC49-B564-3160459E05A3}"/>
              </a:ext>
            </a:extLst>
          </p:cNvPr>
          <p:cNvSpPr>
            <a:spLocks noGrp="1"/>
          </p:cNvSpPr>
          <p:nvPr>
            <p:ph type="body" idx="1"/>
          </p:nvPr>
        </p:nvSpPr>
        <p:spPr/>
        <p:txBody>
          <a:bodyPr/>
          <a:lstStyle/>
          <a:p>
            <a:r>
              <a:rPr lang="en-US" b="1" dirty="0"/>
              <a:t>Storage:</a:t>
            </a:r>
          </a:p>
          <a:p>
            <a:pPr lvl="1"/>
            <a:r>
              <a:rPr lang="en-US" dirty="0"/>
              <a:t>So in our storage layer we can keep </a:t>
            </a:r>
            <a:r>
              <a:rPr lang="en-US" b="1" dirty="0"/>
              <a:t>structured</a:t>
            </a:r>
            <a:r>
              <a:rPr lang="en-US" dirty="0"/>
              <a:t> or </a:t>
            </a:r>
            <a:r>
              <a:rPr lang="en-US" b="1" dirty="0"/>
              <a:t>semi-structured</a:t>
            </a:r>
            <a:r>
              <a:rPr lang="en-US" dirty="0"/>
              <a:t> data that Snowflake </a:t>
            </a:r>
            <a:r>
              <a:rPr lang="en-US" i="1" dirty="0"/>
              <a:t>completely manages for us! </a:t>
            </a:r>
            <a:r>
              <a:rPr lang="en-US" dirty="0"/>
              <a:t>(I can’t adequately emphasize how awesome this is!)</a:t>
            </a:r>
          </a:p>
          <a:p>
            <a:pPr lvl="1"/>
            <a:r>
              <a:rPr lang="en-US" i="1" dirty="0"/>
              <a:t>Snowflake automatically manages all aspects of how the data is stored: organization, file size, structure, compression, metadata, and statistics. </a:t>
            </a:r>
            <a:r>
              <a:rPr lang="en-US" dirty="0"/>
              <a:t>This storage layer runs independently of compute resources.</a:t>
            </a:r>
          </a:p>
          <a:p>
            <a:pPr lvl="1"/>
            <a:r>
              <a:rPr lang="en-US" dirty="0"/>
              <a:t>Storage is billed in terabytes per month and is incredibly cheap.</a:t>
            </a:r>
          </a:p>
          <a:p>
            <a:pPr marL="546100" lvl="1" indent="0">
              <a:buNone/>
            </a:pPr>
            <a:endParaRPr lang="en-US" dirty="0"/>
          </a:p>
        </p:txBody>
      </p:sp>
      <p:sp>
        <p:nvSpPr>
          <p:cNvPr id="4" name="Slide Number Placeholder 3">
            <a:extLst>
              <a:ext uri="{FF2B5EF4-FFF2-40B4-BE49-F238E27FC236}">
                <a16:creationId xmlns:a16="http://schemas.microsoft.com/office/drawing/2014/main" id="{A2F1D360-2042-3744-9D76-C5821B193CB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13</a:t>
            </a:fld>
            <a:endParaRPr lang="en-US"/>
          </a:p>
        </p:txBody>
      </p:sp>
      <p:pic>
        <p:nvPicPr>
          <p:cNvPr id="5" name="Picture 4">
            <a:extLst>
              <a:ext uri="{FF2B5EF4-FFF2-40B4-BE49-F238E27FC236}">
                <a16:creationId xmlns:a16="http://schemas.microsoft.com/office/drawing/2014/main" id="{8E5E62F2-812E-2C45-A58A-5053B514C9A4}"/>
              </a:ext>
            </a:extLst>
          </p:cNvPr>
          <p:cNvPicPr>
            <a:picLocks noChangeAspect="1"/>
          </p:cNvPicPr>
          <p:nvPr/>
        </p:nvPicPr>
        <p:blipFill>
          <a:blip r:embed="rId2"/>
          <a:stretch>
            <a:fillRect/>
          </a:stretch>
        </p:blipFill>
        <p:spPr>
          <a:xfrm>
            <a:off x="3347720" y="4552250"/>
            <a:ext cx="5130800" cy="1587500"/>
          </a:xfrm>
          <a:prstGeom prst="rect">
            <a:avLst/>
          </a:prstGeom>
        </p:spPr>
      </p:pic>
    </p:spTree>
    <p:extLst>
      <p:ext uri="{BB962C8B-B14F-4D97-AF65-F5344CB8AC3E}">
        <p14:creationId xmlns:p14="http://schemas.microsoft.com/office/powerpoint/2010/main" val="1532016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501C4-8823-D64F-82CC-D03038C54F56}"/>
              </a:ext>
            </a:extLst>
          </p:cNvPr>
          <p:cNvSpPr>
            <a:spLocks noGrp="1"/>
          </p:cNvSpPr>
          <p:nvPr>
            <p:ph type="title"/>
          </p:nvPr>
        </p:nvSpPr>
        <p:spPr/>
        <p:txBody>
          <a:bodyPr/>
          <a:lstStyle/>
          <a:p>
            <a:r>
              <a:rPr lang="en-US" dirty="0"/>
              <a:t>Snowflake Intro: Computing</a:t>
            </a:r>
          </a:p>
        </p:txBody>
      </p:sp>
      <p:sp>
        <p:nvSpPr>
          <p:cNvPr id="3" name="Text Placeholder 2">
            <a:extLst>
              <a:ext uri="{FF2B5EF4-FFF2-40B4-BE49-F238E27FC236}">
                <a16:creationId xmlns:a16="http://schemas.microsoft.com/office/drawing/2014/main" id="{6A8D03C7-2EFD-034F-A55C-0966C1E0BFC0}"/>
              </a:ext>
            </a:extLst>
          </p:cNvPr>
          <p:cNvSpPr>
            <a:spLocks noGrp="1"/>
          </p:cNvSpPr>
          <p:nvPr>
            <p:ph type="body" idx="1"/>
          </p:nvPr>
        </p:nvSpPr>
        <p:spPr/>
        <p:txBody>
          <a:bodyPr/>
          <a:lstStyle/>
          <a:p>
            <a:r>
              <a:rPr lang="en-US" dirty="0"/>
              <a:t>Computing:</a:t>
            </a:r>
          </a:p>
          <a:p>
            <a:pPr lvl="1"/>
            <a:r>
              <a:rPr lang="en-US" dirty="0"/>
              <a:t>The compute layer is made up of virtual warehouses that execute data processing tasks required for queries. Each virtual warehouse (or cluster) can access all the data in the storage layer, then work independently, so the warehouses do not share, or compete for, compute resources.</a:t>
            </a:r>
          </a:p>
          <a:p>
            <a:pPr lvl="1"/>
            <a:r>
              <a:rPr lang="en-US" dirty="0"/>
              <a:t> This enables nondisruptive, automatic scaling, which means that while queries are running, compute resources can scale without the need to redistribute or rebalance the data in the storage layer.</a:t>
            </a:r>
          </a:p>
        </p:txBody>
      </p:sp>
      <p:sp>
        <p:nvSpPr>
          <p:cNvPr id="4" name="Slide Number Placeholder 3">
            <a:extLst>
              <a:ext uri="{FF2B5EF4-FFF2-40B4-BE49-F238E27FC236}">
                <a16:creationId xmlns:a16="http://schemas.microsoft.com/office/drawing/2014/main" id="{86FC550D-9BDE-A546-B297-CF1EB4C1529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14</a:t>
            </a:fld>
            <a:endParaRPr lang="en-US"/>
          </a:p>
        </p:txBody>
      </p:sp>
    </p:spTree>
    <p:extLst>
      <p:ext uri="{BB962C8B-B14F-4D97-AF65-F5344CB8AC3E}">
        <p14:creationId xmlns:p14="http://schemas.microsoft.com/office/powerpoint/2010/main" val="3404343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p:nvPr/>
        </p:nvSpPr>
        <p:spPr>
          <a:xfrm>
            <a:off x="0" y="3522231"/>
            <a:ext cx="12192000" cy="3004636"/>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Helvetica Neue Light"/>
              <a:ea typeface="Helvetica Neue Light"/>
              <a:cs typeface="Helvetica Neue Light"/>
              <a:sym typeface="Helvetica Neue Light"/>
            </a:endParaRPr>
          </a:p>
        </p:txBody>
      </p:sp>
      <p:sp>
        <p:nvSpPr>
          <p:cNvPr id="76" name="Google Shape;76;p17"/>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a:t>An Overview</a:t>
            </a:r>
            <a:endParaRPr/>
          </a:p>
        </p:txBody>
      </p:sp>
      <p:sp>
        <p:nvSpPr>
          <p:cNvPr id="77" name="Google Shape;77;p1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a:p>
        </p:txBody>
      </p:sp>
      <p:sp>
        <p:nvSpPr>
          <p:cNvPr id="78" name="Google Shape;78;p17"/>
          <p:cNvSpPr txBox="1"/>
          <p:nvPr/>
        </p:nvSpPr>
        <p:spPr>
          <a:xfrm>
            <a:off x="864421" y="3896940"/>
            <a:ext cx="5729287"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800" b="0" i="0" u="none" strike="noStrike" cap="none">
                <a:solidFill>
                  <a:srgbClr val="595959"/>
                </a:solidFill>
                <a:latin typeface="Helvetica Neue Light"/>
                <a:ea typeface="Helvetica Neue Light"/>
                <a:cs typeface="Helvetica Neue Light"/>
                <a:sym typeface="Helvetica Neue Light"/>
              </a:rPr>
              <a:t>…Impacts you daily.</a:t>
            </a:r>
            <a:endParaRPr/>
          </a:p>
        </p:txBody>
      </p:sp>
      <p:sp>
        <p:nvSpPr>
          <p:cNvPr id="79" name="Google Shape;79;p17"/>
          <p:cNvSpPr txBox="1"/>
          <p:nvPr/>
        </p:nvSpPr>
        <p:spPr>
          <a:xfrm>
            <a:off x="882433" y="4483025"/>
            <a:ext cx="5729287" cy="13234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dirty="0">
                <a:solidFill>
                  <a:srgbClr val="595959"/>
                </a:solidFill>
                <a:latin typeface="Helvetica Neue Light"/>
                <a:ea typeface="Helvetica Neue Light"/>
                <a:cs typeface="Helvetica Neue Light"/>
                <a:sym typeface="Helvetica Neue Light"/>
              </a:rPr>
              <a:t>When you talk on the phone, watch a movie, connect with friends on social media, drive a car, fly on a plane, pay with a credit card, shop online, and order a latte with your mobile app, you are interacting with technology developed by one of our customers.</a:t>
            </a:r>
            <a:endParaRPr sz="1600" dirty="0">
              <a:solidFill>
                <a:srgbClr val="595959"/>
              </a:solidFill>
              <a:latin typeface="Helvetica Neue Light"/>
              <a:ea typeface="Helvetica Neue Light"/>
              <a:cs typeface="Helvetica Neue Light"/>
              <a:sym typeface="Helvetica Neue Light"/>
            </a:endParaRPr>
          </a:p>
        </p:txBody>
      </p:sp>
      <p:sp>
        <p:nvSpPr>
          <p:cNvPr id="80" name="Google Shape;80;p17"/>
          <p:cNvSpPr txBox="1"/>
          <p:nvPr/>
        </p:nvSpPr>
        <p:spPr>
          <a:xfrm>
            <a:off x="874185" y="1763874"/>
            <a:ext cx="3629025" cy="4924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600">
                <a:solidFill>
                  <a:srgbClr val="595959"/>
                </a:solidFill>
                <a:latin typeface="Helvetica Neue Light"/>
                <a:ea typeface="Helvetica Neue Light"/>
                <a:cs typeface="Helvetica Neue Light"/>
                <a:sym typeface="Helvetica Neue Light"/>
              </a:rPr>
              <a:t>Our purpose…</a:t>
            </a:r>
            <a:endParaRPr/>
          </a:p>
        </p:txBody>
      </p:sp>
      <p:sp>
        <p:nvSpPr>
          <p:cNvPr id="81" name="Google Shape;81;p17"/>
          <p:cNvSpPr txBox="1"/>
          <p:nvPr/>
        </p:nvSpPr>
        <p:spPr>
          <a:xfrm>
            <a:off x="858621" y="2286019"/>
            <a:ext cx="4886325"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dirty="0">
                <a:solidFill>
                  <a:srgbClr val="595959"/>
                </a:solidFill>
                <a:latin typeface="Helvetica Neue Light"/>
                <a:ea typeface="Helvetica Neue Light"/>
                <a:cs typeface="Helvetica Neue Light"/>
                <a:sym typeface="Helvetica Neue Light"/>
              </a:rPr>
              <a:t>We help organizations learn and adopt new technologies. </a:t>
            </a:r>
            <a:endParaRPr sz="1600" dirty="0">
              <a:solidFill>
                <a:srgbClr val="595959"/>
              </a:solidFill>
              <a:latin typeface="Helvetica Neue Light"/>
              <a:ea typeface="Helvetica Neue Light"/>
              <a:cs typeface="Helvetica Neue Light"/>
              <a:sym typeface="Helvetica Neue Light"/>
            </a:endParaRPr>
          </a:p>
        </p:txBody>
      </p:sp>
      <p:pic>
        <p:nvPicPr>
          <p:cNvPr id="82" name="Google Shape;82;p17" descr="A picture containing object&#10;&#10;Description automatically generated"/>
          <p:cNvPicPr preferRelativeResize="0"/>
          <p:nvPr/>
        </p:nvPicPr>
        <p:blipFill rotWithShape="1">
          <a:blip r:embed="rId3">
            <a:alphaModFix/>
          </a:blip>
          <a:srcRect/>
          <a:stretch/>
        </p:blipFill>
        <p:spPr>
          <a:xfrm>
            <a:off x="5873789" y="1783709"/>
            <a:ext cx="6071393" cy="1004619"/>
          </a:xfrm>
          <a:prstGeom prst="rect">
            <a:avLst/>
          </a:prstGeom>
          <a:noFill/>
          <a:ln>
            <a:noFill/>
          </a:ln>
        </p:spPr>
      </p:pic>
      <p:sp>
        <p:nvSpPr>
          <p:cNvPr id="83" name="Google Shape;83;p17"/>
          <p:cNvSpPr txBox="1"/>
          <p:nvPr/>
        </p:nvSpPr>
        <p:spPr>
          <a:xfrm>
            <a:off x="8568857" y="3650718"/>
            <a:ext cx="2172214"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595959"/>
                </a:solidFill>
                <a:latin typeface="Helvetica Neue Light"/>
                <a:ea typeface="Helvetica Neue Light"/>
                <a:cs typeface="Helvetica Neue Light"/>
                <a:sym typeface="Helvetica Neue Light"/>
              </a:rPr>
              <a:t>In 2018 alone...</a:t>
            </a:r>
            <a:endParaRPr/>
          </a:p>
        </p:txBody>
      </p:sp>
      <p:pic>
        <p:nvPicPr>
          <p:cNvPr id="84" name="Google Shape;84;p17"/>
          <p:cNvPicPr preferRelativeResize="0"/>
          <p:nvPr/>
        </p:nvPicPr>
        <p:blipFill rotWithShape="1">
          <a:blip r:embed="rId3">
            <a:alphaModFix/>
          </a:blip>
          <a:srcRect/>
          <a:stretch/>
        </p:blipFill>
        <p:spPr>
          <a:xfrm>
            <a:off x="7429937" y="4199985"/>
            <a:ext cx="3833092" cy="219191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a:t>Technologies we cover</a:t>
            </a:r>
            <a:endParaRPr/>
          </a:p>
        </p:txBody>
      </p:sp>
      <p:sp>
        <p:nvSpPr>
          <p:cNvPr id="90" name="Google Shape;90;p1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pic>
        <p:nvPicPr>
          <p:cNvPr id="3" name="Picture 2">
            <a:extLst>
              <a:ext uri="{FF2B5EF4-FFF2-40B4-BE49-F238E27FC236}">
                <a16:creationId xmlns:a16="http://schemas.microsoft.com/office/drawing/2014/main" id="{2C0AF755-F9BC-9A4F-A3A1-E7EFEE537F37}"/>
              </a:ext>
            </a:extLst>
          </p:cNvPr>
          <p:cNvPicPr>
            <a:picLocks noChangeAspect="1"/>
          </p:cNvPicPr>
          <p:nvPr/>
        </p:nvPicPr>
        <p:blipFill rotWithShape="1">
          <a:blip r:embed="rId3"/>
          <a:srcRect l="3945" t="14054" r="4582"/>
          <a:stretch/>
        </p:blipFill>
        <p:spPr>
          <a:xfrm>
            <a:off x="1383957" y="1272882"/>
            <a:ext cx="9242854" cy="51582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952497" y="324000"/>
            <a:ext cx="11232000" cy="908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3F3F3F"/>
              </a:buClr>
              <a:buSzPts val="3200"/>
              <a:buFont typeface="Helvetica Neue Light"/>
              <a:buNone/>
            </a:pPr>
            <a:r>
              <a:rPr lang="en-US">
                <a:solidFill>
                  <a:srgbClr val="3F3F3F"/>
                </a:solidFill>
              </a:rPr>
              <a:t>Our Practitioners</a:t>
            </a:r>
            <a:endParaRPr/>
          </a:p>
        </p:txBody>
      </p:sp>
      <p:pic>
        <p:nvPicPr>
          <p:cNvPr id="97" name="Google Shape;97;p19"/>
          <p:cNvPicPr preferRelativeResize="0">
            <a:picLocks noGrp="1"/>
          </p:cNvPicPr>
          <p:nvPr>
            <p:ph type="body" idx="1"/>
          </p:nvPr>
        </p:nvPicPr>
        <p:blipFill rotWithShape="1">
          <a:blip r:embed="rId3">
            <a:alphaModFix/>
          </a:blip>
          <a:srcRect/>
          <a:stretch/>
        </p:blipFill>
        <p:spPr>
          <a:xfrm>
            <a:off x="-683158" y="1537400"/>
            <a:ext cx="13284900" cy="4660200"/>
          </a:xfrm>
          <a:prstGeom prst="rect">
            <a:avLst/>
          </a:prstGeom>
          <a:noFill/>
          <a:ln>
            <a:noFill/>
          </a:ln>
        </p:spPr>
      </p:pic>
      <p:sp>
        <p:nvSpPr>
          <p:cNvPr id="98" name="Google Shape;98;p19"/>
          <p:cNvSpPr txBox="1">
            <a:spLocks noGrp="1"/>
          </p:cNvSpPr>
          <p:nvPr>
            <p:ph type="sldNum" idx="12"/>
          </p:nvPr>
        </p:nvSpPr>
        <p:spPr>
          <a:xfrm>
            <a:off x="11339999" y="6537324"/>
            <a:ext cx="834000" cy="2985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a:p>
        </p:txBody>
      </p:sp>
      <p:sp>
        <p:nvSpPr>
          <p:cNvPr id="99" name="Google Shape;99;p19"/>
          <p:cNvSpPr txBox="1"/>
          <p:nvPr/>
        </p:nvSpPr>
        <p:spPr>
          <a:xfrm>
            <a:off x="950426" y="1890940"/>
            <a:ext cx="2732700" cy="584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250 best selling </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books authored</a:t>
            </a:r>
            <a:endParaRPr sz="1600">
              <a:solidFill>
                <a:srgbClr val="3F3F3F"/>
              </a:solidFill>
              <a:latin typeface="Helvetica Neue Light"/>
              <a:ea typeface="Helvetica Neue Light"/>
              <a:cs typeface="Helvetica Neue Light"/>
              <a:sym typeface="Helvetica Neue Light"/>
            </a:endParaRPr>
          </a:p>
        </p:txBody>
      </p:sp>
      <p:sp>
        <p:nvSpPr>
          <p:cNvPr id="100" name="Google Shape;100;p19"/>
          <p:cNvSpPr txBox="1"/>
          <p:nvPr/>
        </p:nvSpPr>
        <p:spPr>
          <a:xfrm>
            <a:off x="673385" y="2940455"/>
            <a:ext cx="2605500" cy="5847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9+ years of training</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experience</a:t>
            </a:r>
            <a:endParaRPr sz="1600">
              <a:solidFill>
                <a:srgbClr val="3F3F3F"/>
              </a:solidFill>
              <a:latin typeface="Helvetica Neue Light"/>
              <a:ea typeface="Helvetica Neue Light"/>
              <a:cs typeface="Helvetica Neue Light"/>
              <a:sym typeface="Helvetica Neue Light"/>
            </a:endParaRPr>
          </a:p>
        </p:txBody>
      </p:sp>
      <p:sp>
        <p:nvSpPr>
          <p:cNvPr id="101" name="Google Shape;101;p19"/>
          <p:cNvSpPr txBox="1"/>
          <p:nvPr/>
        </p:nvSpPr>
        <p:spPr>
          <a:xfrm>
            <a:off x="1228631" y="3990716"/>
            <a:ext cx="2605500" cy="8310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750,000 practitioner led</a:t>
            </a:r>
            <a:endParaRPr/>
          </a:p>
          <a:p>
            <a:pPr marL="0" marR="0" lvl="0" indent="0" algn="r"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training hours</a:t>
            </a:r>
            <a:endParaRPr/>
          </a:p>
          <a:p>
            <a:pPr marL="0" marR="0" lvl="0" indent="0" algn="r" rtl="0">
              <a:spcBef>
                <a:spcPts val="0"/>
              </a:spcBef>
              <a:spcAft>
                <a:spcPts val="0"/>
              </a:spcAft>
              <a:buNone/>
            </a:pPr>
            <a:endParaRPr sz="1600">
              <a:solidFill>
                <a:srgbClr val="3F3F3F"/>
              </a:solidFill>
              <a:latin typeface="Helvetica Neue Light"/>
              <a:ea typeface="Helvetica Neue Light"/>
              <a:cs typeface="Helvetica Neue Light"/>
              <a:sym typeface="Helvetica Neue Light"/>
            </a:endParaRPr>
          </a:p>
        </p:txBody>
      </p:sp>
      <p:sp>
        <p:nvSpPr>
          <p:cNvPr id="102" name="Google Shape;102;p19"/>
          <p:cNvSpPr txBox="1"/>
          <p:nvPr/>
        </p:nvSpPr>
        <p:spPr>
          <a:xfrm>
            <a:off x="8277919" y="1891114"/>
            <a:ext cx="27306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150 engagements speaking</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at industry conferences </a:t>
            </a:r>
            <a:endParaRPr sz="1600">
              <a:solidFill>
                <a:srgbClr val="3F3F3F"/>
              </a:solidFill>
              <a:latin typeface="Helvetica Neue Light"/>
              <a:ea typeface="Helvetica Neue Light"/>
              <a:cs typeface="Helvetica Neue Light"/>
              <a:sym typeface="Helvetica Neue Light"/>
            </a:endParaRPr>
          </a:p>
        </p:txBody>
      </p:sp>
      <p:sp>
        <p:nvSpPr>
          <p:cNvPr id="103" name="Google Shape;103;p19"/>
          <p:cNvSpPr txBox="1"/>
          <p:nvPr/>
        </p:nvSpPr>
        <p:spPr>
          <a:xfrm>
            <a:off x="8708931" y="2952408"/>
            <a:ext cx="26055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Over 17 years of industry</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experience per instructor</a:t>
            </a:r>
            <a:endParaRPr sz="1600">
              <a:solidFill>
                <a:srgbClr val="3F3F3F"/>
              </a:solidFill>
              <a:latin typeface="Helvetica Neue Light"/>
              <a:ea typeface="Helvetica Neue Light"/>
              <a:cs typeface="Helvetica Neue Light"/>
              <a:sym typeface="Helvetica Neue Light"/>
            </a:endParaRPr>
          </a:p>
        </p:txBody>
      </p:sp>
      <p:sp>
        <p:nvSpPr>
          <p:cNvPr id="104" name="Google Shape;104;p19"/>
          <p:cNvSpPr txBox="1"/>
          <p:nvPr/>
        </p:nvSpPr>
        <p:spPr>
          <a:xfrm>
            <a:off x="8186778" y="3977269"/>
            <a:ext cx="2730600" cy="58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125 certifications in leading</a:t>
            </a:r>
            <a:endParaRPr/>
          </a:p>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technologies </a:t>
            </a:r>
            <a:endParaRPr sz="1600">
              <a:solidFill>
                <a:srgbClr val="3F3F3F"/>
              </a:solidFill>
              <a:latin typeface="Helvetica Neue Light"/>
              <a:ea typeface="Helvetica Neue Light"/>
              <a:cs typeface="Helvetica Neue Light"/>
              <a:sym typeface="Helvetica Neue Light"/>
            </a:endParaRPr>
          </a:p>
        </p:txBody>
      </p:sp>
      <p:sp>
        <p:nvSpPr>
          <p:cNvPr id="105" name="Google Shape;105;p19"/>
          <p:cNvSpPr txBox="1"/>
          <p:nvPr/>
        </p:nvSpPr>
        <p:spPr>
          <a:xfrm>
            <a:off x="6408522" y="5331630"/>
            <a:ext cx="2667900" cy="338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3F3F3F"/>
                </a:solidFill>
                <a:latin typeface="Helvetica Neue Light"/>
                <a:ea typeface="Helvetica Neue Light"/>
                <a:cs typeface="Helvetica Neue Light"/>
                <a:sym typeface="Helvetica Neue Light"/>
              </a:rPr>
              <a:t>95% instructor satisfaction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233445"/>
              </a:buClr>
              <a:buSzPts val="3200"/>
              <a:buFont typeface="Helvetica Neue Light"/>
              <a:buNone/>
            </a:pPr>
            <a:r>
              <a:rPr lang="en-US" dirty="0"/>
              <a:t>About the instructor</a:t>
            </a:r>
            <a:endParaRPr dirty="0"/>
          </a:p>
        </p:txBody>
      </p:sp>
      <p:sp>
        <p:nvSpPr>
          <p:cNvPr id="118" name="Google Shape;118;p2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a:p>
        </p:txBody>
      </p:sp>
      <p:pic>
        <p:nvPicPr>
          <p:cNvPr id="2" name="Picture 1">
            <a:extLst>
              <a:ext uri="{FF2B5EF4-FFF2-40B4-BE49-F238E27FC236}">
                <a16:creationId xmlns:a16="http://schemas.microsoft.com/office/drawing/2014/main" id="{31A3F671-CE6A-4E4F-8D96-DADA3D7C3636}"/>
              </a:ext>
            </a:extLst>
          </p:cNvPr>
          <p:cNvPicPr>
            <a:picLocks noChangeAspect="1"/>
          </p:cNvPicPr>
          <p:nvPr/>
        </p:nvPicPr>
        <p:blipFill>
          <a:blip r:embed="rId3"/>
          <a:stretch>
            <a:fillRect/>
          </a:stretch>
        </p:blipFill>
        <p:spPr>
          <a:xfrm>
            <a:off x="3897376" y="1539240"/>
            <a:ext cx="4397248" cy="439724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p:nvPr/>
        </p:nvSpPr>
        <p:spPr>
          <a:xfrm>
            <a:off x="862445" y="477982"/>
            <a:ext cx="7876310"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dirty="0">
                <a:solidFill>
                  <a:srgbClr val="F17E3A"/>
                </a:solidFill>
                <a:latin typeface="Calibri"/>
                <a:ea typeface="Calibri"/>
                <a:cs typeface="Calibri"/>
                <a:sym typeface="Calibri"/>
              </a:rPr>
              <a:t>Snowflake</a:t>
            </a:r>
            <a:endParaRPr dirty="0"/>
          </a:p>
        </p:txBody>
      </p:sp>
      <p:sp>
        <p:nvSpPr>
          <p:cNvPr id="111" name="Google Shape;111;p20"/>
          <p:cNvSpPr txBox="1"/>
          <p:nvPr/>
        </p:nvSpPr>
        <p:spPr>
          <a:xfrm>
            <a:off x="2421081" y="5029200"/>
            <a:ext cx="4010891"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Instructor Name</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Credentials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8F15-48CC-D142-858A-058DB6C1E192}"/>
              </a:ext>
            </a:extLst>
          </p:cNvPr>
          <p:cNvSpPr>
            <a:spLocks noGrp="1"/>
          </p:cNvSpPr>
          <p:nvPr>
            <p:ph type="title"/>
          </p:nvPr>
        </p:nvSpPr>
        <p:spPr/>
        <p:txBody>
          <a:bodyPr/>
          <a:lstStyle/>
          <a:p>
            <a:r>
              <a:rPr lang="en-US" dirty="0"/>
              <a:t>What is Snowflake?</a:t>
            </a:r>
          </a:p>
        </p:txBody>
      </p:sp>
      <p:sp>
        <p:nvSpPr>
          <p:cNvPr id="3" name="Text Placeholder 2">
            <a:extLst>
              <a:ext uri="{FF2B5EF4-FFF2-40B4-BE49-F238E27FC236}">
                <a16:creationId xmlns:a16="http://schemas.microsoft.com/office/drawing/2014/main" id="{7CA38109-3ACE-1349-928C-4DE6CAFBD2E4}"/>
              </a:ext>
            </a:extLst>
          </p:cNvPr>
          <p:cNvSpPr>
            <a:spLocks noGrp="1"/>
          </p:cNvSpPr>
          <p:nvPr>
            <p:ph type="body" idx="1"/>
          </p:nvPr>
        </p:nvSpPr>
        <p:spPr/>
        <p:txBody>
          <a:bodyPr/>
          <a:lstStyle/>
          <a:p>
            <a:pPr marL="76200" indent="0">
              <a:buNone/>
            </a:pPr>
            <a:r>
              <a:rPr lang="en-US" b="1" i="1" dirty="0"/>
              <a:t>” Snowflake is a </a:t>
            </a:r>
            <a:r>
              <a:rPr lang="en-US" b="1" i="1" dirty="0">
                <a:hlinkClick r:id="rId2"/>
              </a:rPr>
              <a:t>data warehouse</a:t>
            </a:r>
            <a:r>
              <a:rPr lang="en-US" b="1" i="1" dirty="0"/>
              <a:t> built on top of the Amazon Web Services or Microsoft Azure cloud infrastructure. There’s no hardware or software to select, install, configure, or manage, so it’s ideal for organizations that don’t want to dedicate resources for setup, maintenance, and support of in-house servers.”</a:t>
            </a:r>
          </a:p>
          <a:p>
            <a:pPr marL="76200" indent="0">
              <a:buNone/>
            </a:pPr>
            <a:r>
              <a:rPr lang="en-US" b="1" i="1" dirty="0"/>
              <a:t>							--Snowflake Handbook</a:t>
            </a:r>
          </a:p>
        </p:txBody>
      </p:sp>
      <p:sp>
        <p:nvSpPr>
          <p:cNvPr id="4" name="Slide Number Placeholder 3">
            <a:extLst>
              <a:ext uri="{FF2B5EF4-FFF2-40B4-BE49-F238E27FC236}">
                <a16:creationId xmlns:a16="http://schemas.microsoft.com/office/drawing/2014/main" id="{6AE58E9A-6189-2147-AF80-804FD154B7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7</a:t>
            </a:fld>
            <a:endParaRPr lang="en-US"/>
          </a:p>
        </p:txBody>
      </p:sp>
      <p:pic>
        <p:nvPicPr>
          <p:cNvPr id="8" name="Picture 7">
            <a:extLst>
              <a:ext uri="{FF2B5EF4-FFF2-40B4-BE49-F238E27FC236}">
                <a16:creationId xmlns:a16="http://schemas.microsoft.com/office/drawing/2014/main" id="{35E05285-F265-4246-98E6-EAC55F3C99D7}"/>
              </a:ext>
            </a:extLst>
          </p:cNvPr>
          <p:cNvPicPr>
            <a:picLocks noChangeAspect="1"/>
          </p:cNvPicPr>
          <p:nvPr/>
        </p:nvPicPr>
        <p:blipFill>
          <a:blip r:embed="rId3"/>
          <a:stretch>
            <a:fillRect/>
          </a:stretch>
        </p:blipFill>
        <p:spPr>
          <a:xfrm>
            <a:off x="4146550" y="4109200"/>
            <a:ext cx="3898900" cy="2082800"/>
          </a:xfrm>
          <a:prstGeom prst="rect">
            <a:avLst/>
          </a:prstGeom>
        </p:spPr>
      </p:pic>
    </p:spTree>
    <p:extLst>
      <p:ext uri="{BB962C8B-B14F-4D97-AF65-F5344CB8AC3E}">
        <p14:creationId xmlns:p14="http://schemas.microsoft.com/office/powerpoint/2010/main" val="4162866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Why Snowflake?</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Has anyone ever set up a MYSQL, POSTGRESQL, MSSQL, ORACLE or other data warehouse instance?</a:t>
            </a:r>
          </a:p>
          <a:p>
            <a:pPr lvl="1"/>
            <a:r>
              <a:rPr lang="en-US" dirty="0"/>
              <a:t>What are some of the issues that you had to face? </a:t>
            </a:r>
          </a:p>
          <a:p>
            <a:pPr lvl="1"/>
            <a:r>
              <a:rPr lang="en-US" dirty="0"/>
              <a:t>What are some of the hardships?</a:t>
            </a:r>
          </a:p>
          <a:p>
            <a:pPr lvl="1"/>
            <a:r>
              <a:rPr lang="en-US" b="1" i="1" dirty="0"/>
              <a:t>How do you handle demand changes	?</a:t>
            </a:r>
          </a:p>
          <a:p>
            <a:pPr lvl="1"/>
            <a:r>
              <a:rPr lang="en-US" b="1" i="1" dirty="0"/>
              <a:t>How do you handle high query demands? </a:t>
            </a:r>
          </a:p>
          <a:p>
            <a:pPr marL="546100" lvl="1" indent="0">
              <a:buNone/>
            </a:pP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8</a:t>
            </a:fld>
            <a:endParaRPr lang="en-US"/>
          </a:p>
        </p:txBody>
      </p:sp>
      <p:pic>
        <p:nvPicPr>
          <p:cNvPr id="5" name="Picture 4">
            <a:extLst>
              <a:ext uri="{FF2B5EF4-FFF2-40B4-BE49-F238E27FC236}">
                <a16:creationId xmlns:a16="http://schemas.microsoft.com/office/drawing/2014/main" id="{52477108-5769-D045-A8AE-104B42DBD84D}"/>
              </a:ext>
            </a:extLst>
          </p:cNvPr>
          <p:cNvPicPr>
            <a:picLocks noChangeAspect="1"/>
          </p:cNvPicPr>
          <p:nvPr/>
        </p:nvPicPr>
        <p:blipFill>
          <a:blip r:embed="rId2"/>
          <a:stretch>
            <a:fillRect/>
          </a:stretch>
        </p:blipFill>
        <p:spPr>
          <a:xfrm>
            <a:off x="2414016" y="3852000"/>
            <a:ext cx="6961632" cy="2579899"/>
          </a:xfrm>
          <a:prstGeom prst="rect">
            <a:avLst/>
          </a:prstGeom>
        </p:spPr>
      </p:pic>
    </p:spTree>
    <p:extLst>
      <p:ext uri="{BB962C8B-B14F-4D97-AF65-F5344CB8AC3E}">
        <p14:creationId xmlns:p14="http://schemas.microsoft.com/office/powerpoint/2010/main" val="2723221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C08BE-8664-8747-98B0-7B1DDF3E7A69}"/>
              </a:ext>
            </a:extLst>
          </p:cNvPr>
          <p:cNvSpPr>
            <a:spLocks noGrp="1"/>
          </p:cNvSpPr>
          <p:nvPr>
            <p:ph type="title"/>
          </p:nvPr>
        </p:nvSpPr>
        <p:spPr/>
        <p:txBody>
          <a:bodyPr/>
          <a:lstStyle/>
          <a:p>
            <a:r>
              <a:rPr lang="en-US" dirty="0"/>
              <a:t>What does Snowflake offer?</a:t>
            </a:r>
          </a:p>
        </p:txBody>
      </p:sp>
      <p:sp>
        <p:nvSpPr>
          <p:cNvPr id="3" name="Text Placeholder 2">
            <a:extLst>
              <a:ext uri="{FF2B5EF4-FFF2-40B4-BE49-F238E27FC236}">
                <a16:creationId xmlns:a16="http://schemas.microsoft.com/office/drawing/2014/main" id="{1969FD96-4752-F942-9D9B-5E18117205B4}"/>
              </a:ext>
            </a:extLst>
          </p:cNvPr>
          <p:cNvSpPr>
            <a:spLocks noGrp="1"/>
          </p:cNvSpPr>
          <p:nvPr>
            <p:ph type="body" idx="1"/>
          </p:nvPr>
        </p:nvSpPr>
        <p:spPr/>
        <p:txBody>
          <a:bodyPr/>
          <a:lstStyle/>
          <a:p>
            <a:pPr marL="76200" indent="0">
              <a:buNone/>
            </a:pPr>
            <a:r>
              <a:rPr lang="en-US" dirty="0"/>
              <a:t>Let’s divide data warehouses into </a:t>
            </a:r>
            <a:r>
              <a:rPr lang="en-US" b="1" dirty="0"/>
              <a:t>three parts:</a:t>
            </a:r>
            <a:endParaRPr lang="en-US" dirty="0"/>
          </a:p>
          <a:p>
            <a:pPr lvl="1"/>
            <a:r>
              <a:rPr lang="en-US" b="1" dirty="0"/>
              <a:t>Storage:</a:t>
            </a:r>
            <a:r>
              <a:rPr lang="en-US" dirty="0"/>
              <a:t> for storing data and</a:t>
            </a:r>
          </a:p>
          <a:p>
            <a:pPr lvl="1"/>
            <a:r>
              <a:rPr lang="en-US" b="1" dirty="0"/>
              <a:t>Computing:</a:t>
            </a:r>
            <a:r>
              <a:rPr lang="en-US" dirty="0"/>
              <a:t> which is what allows us to do all the things we do in structured SQL databases</a:t>
            </a:r>
          </a:p>
          <a:p>
            <a:pPr lvl="1"/>
            <a:r>
              <a:rPr lang="en-US" b="1" dirty="0"/>
              <a:t>Services:</a:t>
            </a:r>
            <a:r>
              <a:rPr lang="en-US" dirty="0"/>
              <a:t> Which are some of the things like pipelines, etc.</a:t>
            </a:r>
            <a:endParaRPr lang="en-US" b="1" dirty="0"/>
          </a:p>
          <a:p>
            <a:pPr lvl="1"/>
            <a:endParaRPr lang="en-US" b="1" dirty="0"/>
          </a:p>
          <a:p>
            <a:pPr marL="88900" indent="0">
              <a:buNone/>
            </a:pPr>
            <a:r>
              <a:rPr lang="en-US" dirty="0"/>
              <a:t>Snowflake offers us the opportunity to </a:t>
            </a:r>
            <a:r>
              <a:rPr lang="en-US" b="1" dirty="0"/>
              <a:t>independently scale</a:t>
            </a:r>
            <a:r>
              <a:rPr lang="en-US" dirty="0"/>
              <a:t> the storage, services, and the computing. Why is this important? </a:t>
            </a:r>
          </a:p>
        </p:txBody>
      </p:sp>
      <p:sp>
        <p:nvSpPr>
          <p:cNvPr id="4" name="Slide Number Placeholder 3">
            <a:extLst>
              <a:ext uri="{FF2B5EF4-FFF2-40B4-BE49-F238E27FC236}">
                <a16:creationId xmlns:a16="http://schemas.microsoft.com/office/drawing/2014/main" id="{E65D30D3-7B04-0349-A8F9-9F5F477DEDD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9</a:t>
            </a:fld>
            <a:endParaRPr lang="en-US"/>
          </a:p>
        </p:txBody>
      </p:sp>
      <p:pic>
        <p:nvPicPr>
          <p:cNvPr id="5" name="Picture 4">
            <a:extLst>
              <a:ext uri="{FF2B5EF4-FFF2-40B4-BE49-F238E27FC236}">
                <a16:creationId xmlns:a16="http://schemas.microsoft.com/office/drawing/2014/main" id="{8AD17761-7096-914E-8307-3A9C43044073}"/>
              </a:ext>
            </a:extLst>
          </p:cNvPr>
          <p:cNvPicPr>
            <a:picLocks noChangeAspect="1"/>
          </p:cNvPicPr>
          <p:nvPr/>
        </p:nvPicPr>
        <p:blipFill>
          <a:blip r:embed="rId2"/>
          <a:stretch>
            <a:fillRect/>
          </a:stretch>
        </p:blipFill>
        <p:spPr>
          <a:xfrm>
            <a:off x="4719258" y="4641796"/>
            <a:ext cx="2729484" cy="1722866"/>
          </a:xfrm>
          <a:prstGeom prst="rect">
            <a:avLst/>
          </a:prstGeom>
        </p:spPr>
      </p:pic>
    </p:spTree>
    <p:extLst>
      <p:ext uri="{BB962C8B-B14F-4D97-AF65-F5344CB8AC3E}">
        <p14:creationId xmlns:p14="http://schemas.microsoft.com/office/powerpoint/2010/main" val="3522084299"/>
      </p:ext>
    </p:extLst>
  </p:cSld>
  <p:clrMapOvr>
    <a:masterClrMapping/>
  </p:clrMapOvr>
</p:sld>
</file>

<file path=ppt/theme/theme1.xml><?xml version="1.0" encoding="utf-8"?>
<a:theme xmlns:a="http://schemas.openxmlformats.org/drawingml/2006/main" name="DI 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TotalTime>
  <Words>815</Words>
  <Application>Microsoft Macintosh PowerPoint</Application>
  <PresentationFormat>Widescreen</PresentationFormat>
  <Paragraphs>87</Paragraphs>
  <Slides>14</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Helvetica Neue Light</vt:lpstr>
      <vt:lpstr>Calibri</vt:lpstr>
      <vt:lpstr>DI Template</vt:lpstr>
      <vt:lpstr>WELCOME</vt:lpstr>
      <vt:lpstr>An Overview</vt:lpstr>
      <vt:lpstr>Technologies we cover</vt:lpstr>
      <vt:lpstr>Our Practitioners</vt:lpstr>
      <vt:lpstr>About the instructor</vt:lpstr>
      <vt:lpstr>PowerPoint Presentation</vt:lpstr>
      <vt:lpstr>What is Snowflake?</vt:lpstr>
      <vt:lpstr>Why Snowflake?</vt:lpstr>
      <vt:lpstr>What does Snowflake offer?</vt:lpstr>
      <vt:lpstr>Snowflake Intro</vt:lpstr>
      <vt:lpstr>Snowflake Architecture</vt:lpstr>
      <vt:lpstr>Snowflake architecture</vt:lpstr>
      <vt:lpstr>Snowflake Intro: Storage</vt:lpstr>
      <vt:lpstr>Snowflake Intro: Computing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fernincornwall@gmail.com</cp:lastModifiedBy>
  <cp:revision>9</cp:revision>
  <dcterms:modified xsi:type="dcterms:W3CDTF">2020-05-17T13:38:08Z</dcterms:modified>
</cp:coreProperties>
</file>